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64" r:id="rId6"/>
    <p:sldId id="265" r:id="rId7"/>
    <p:sldId id="258" r:id="rId8"/>
    <p:sldId id="259" r:id="rId9"/>
    <p:sldId id="260" r:id="rId10"/>
    <p:sldId id="261" r:id="rId11"/>
    <p:sldId id="262" r:id="rId12"/>
    <p:sldId id="263" r:id="rId13"/>
    <p:sldId id="268" r:id="rId14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22AF-E0E5-434A-941B-DE0A51F0030F}" type="datetimeFigureOut">
              <a:rPr lang="ca-ES" smtClean="0"/>
              <a:pPr/>
              <a:t>2/12/2018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0BE-1B99-412F-9C0F-9D2820354DB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280490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22AF-E0E5-434A-941B-DE0A51F0030F}" type="datetimeFigureOut">
              <a:rPr lang="ca-ES" smtClean="0"/>
              <a:pPr/>
              <a:t>2/12/2018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0BE-1B99-412F-9C0F-9D2820354DB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168998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22AF-E0E5-434A-941B-DE0A51F0030F}" type="datetimeFigureOut">
              <a:rPr lang="ca-ES" smtClean="0"/>
              <a:pPr/>
              <a:t>2/12/2018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0BE-1B99-412F-9C0F-9D2820354DB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280818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22AF-E0E5-434A-941B-DE0A51F0030F}" type="datetimeFigureOut">
              <a:rPr lang="ca-ES" smtClean="0"/>
              <a:pPr/>
              <a:t>2/12/2018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0BE-1B99-412F-9C0F-9D2820354DB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6779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22AF-E0E5-434A-941B-DE0A51F0030F}" type="datetimeFigureOut">
              <a:rPr lang="ca-ES" smtClean="0"/>
              <a:pPr/>
              <a:t>2/12/2018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0BE-1B99-412F-9C0F-9D2820354DB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45934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22AF-E0E5-434A-941B-DE0A51F0030F}" type="datetimeFigureOut">
              <a:rPr lang="ca-ES" smtClean="0"/>
              <a:pPr/>
              <a:t>2/12/2018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0BE-1B99-412F-9C0F-9D2820354DB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235902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22AF-E0E5-434A-941B-DE0A51F0030F}" type="datetimeFigureOut">
              <a:rPr lang="ca-ES" smtClean="0"/>
              <a:pPr/>
              <a:t>2/12/2018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0BE-1B99-412F-9C0F-9D2820354DB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414974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22AF-E0E5-434A-941B-DE0A51F0030F}" type="datetimeFigureOut">
              <a:rPr lang="ca-ES" smtClean="0"/>
              <a:pPr/>
              <a:t>2/12/2018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0BE-1B99-412F-9C0F-9D2820354DB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408544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22AF-E0E5-434A-941B-DE0A51F0030F}" type="datetimeFigureOut">
              <a:rPr lang="ca-ES" smtClean="0"/>
              <a:pPr/>
              <a:t>2/12/2018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0BE-1B99-412F-9C0F-9D2820354DB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119728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22AF-E0E5-434A-941B-DE0A51F0030F}" type="datetimeFigureOut">
              <a:rPr lang="ca-ES" smtClean="0"/>
              <a:pPr/>
              <a:t>2/12/2018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0BE-1B99-412F-9C0F-9D2820354DB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60817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22AF-E0E5-434A-941B-DE0A51F0030F}" type="datetimeFigureOut">
              <a:rPr lang="ca-ES" smtClean="0"/>
              <a:pPr/>
              <a:t>2/12/2018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0BE-1B99-412F-9C0F-9D2820354DB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160330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522AF-E0E5-434A-941B-DE0A51F0030F}" type="datetimeFigureOut">
              <a:rPr lang="ca-ES" smtClean="0"/>
              <a:pPr/>
              <a:t>2/12/2018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10BE-1B99-412F-9C0F-9D2820354DB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59453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christmas in sp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5715000" cy="3800476"/>
          </a:xfrm>
          <a:prstGeom prst="rect">
            <a:avLst/>
          </a:prstGeom>
          <a:noFill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42910" y="1714488"/>
            <a:ext cx="6400800" cy="857256"/>
          </a:xfrm>
        </p:spPr>
        <p:txBody>
          <a:bodyPr>
            <a:normAutofit/>
          </a:bodyPr>
          <a:lstStyle/>
          <a:p>
            <a:r>
              <a:rPr lang="es-ES" sz="4400" dirty="0" err="1" smtClean="0"/>
              <a:t>Facts</a:t>
            </a:r>
            <a:r>
              <a:rPr lang="es-ES" sz="4400" dirty="0" smtClean="0"/>
              <a:t> and </a:t>
            </a:r>
            <a:r>
              <a:rPr lang="es-ES" sz="4400" dirty="0" err="1" smtClean="0"/>
              <a:t>traditions</a:t>
            </a:r>
            <a:endParaRPr lang="es-ES" sz="4400" dirty="0"/>
          </a:p>
        </p:txBody>
      </p:sp>
      <p:pic>
        <p:nvPicPr>
          <p:cNvPr id="5" name="Picture 4" descr="791b4eb8390d9e003b6b4ea93b48edb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166"/>
            <a:ext cx="4242268" cy="6500834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7772400" cy="1470025"/>
          </a:xfrm>
        </p:spPr>
        <p:txBody>
          <a:bodyPr>
            <a:normAutofit/>
          </a:bodyPr>
          <a:lstStyle/>
          <a:p>
            <a:r>
              <a:rPr lang="ca-ES" sz="8000" dirty="0" smtClean="0"/>
              <a:t>Christmas in Spain</a:t>
            </a:r>
            <a:endParaRPr lang="ca-ES" sz="8000" dirty="0"/>
          </a:p>
        </p:txBody>
      </p:sp>
    </p:spTree>
    <p:extLst>
      <p:ext uri="{BB962C8B-B14F-4D97-AF65-F5344CB8AC3E}">
        <p14:creationId xmlns="" xmlns:p14="http://schemas.microsoft.com/office/powerpoint/2010/main" val="6720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39639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96908"/>
          </a:xfrm>
        </p:spPr>
        <p:txBody>
          <a:bodyPr/>
          <a:lstStyle/>
          <a:p>
            <a:r>
              <a:rPr lang="ca-ES" b="1" dirty="0" smtClean="0">
                <a:solidFill>
                  <a:schemeClr val="bg1"/>
                </a:solidFill>
              </a:rPr>
              <a:t>5th of </a:t>
            </a:r>
            <a:r>
              <a:rPr lang="ca-ES" b="1" dirty="0" err="1" smtClean="0">
                <a:solidFill>
                  <a:schemeClr val="bg1"/>
                </a:solidFill>
              </a:rPr>
              <a:t>January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pPr algn="just">
              <a:buNone/>
            </a:pPr>
            <a:endParaRPr lang="ca-ES" dirty="0" smtClean="0"/>
          </a:p>
          <a:p>
            <a:pPr algn="just">
              <a:buNone/>
            </a:pPr>
            <a:r>
              <a:rPr lang="ca-ES" dirty="0" smtClean="0"/>
              <a:t>	The </a:t>
            </a:r>
            <a:r>
              <a:rPr lang="ca-ES" dirty="0" smtClean="0"/>
              <a:t>three kings come the day before Epiphany.</a:t>
            </a:r>
          </a:p>
          <a:p>
            <a:pPr algn="just">
              <a:buNone/>
            </a:pPr>
            <a:r>
              <a:rPr lang="ca-ES" dirty="0" smtClean="0"/>
              <a:t>	They </a:t>
            </a:r>
            <a:r>
              <a:rPr lang="ca-ES" dirty="0" smtClean="0"/>
              <a:t>bring presents and there are parades in the cities.</a:t>
            </a:r>
          </a:p>
          <a:p>
            <a:endParaRPr lang="ca-ES" dirty="0"/>
          </a:p>
        </p:txBody>
      </p:sp>
      <p:pic>
        <p:nvPicPr>
          <p:cNvPr id="4" name="Picture 3" descr="reyes-magos-730x4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429000"/>
            <a:ext cx="3929090" cy="2615002"/>
          </a:xfrm>
          <a:prstGeom prst="rect">
            <a:avLst/>
          </a:prstGeom>
        </p:spPr>
      </p:pic>
      <p:pic>
        <p:nvPicPr>
          <p:cNvPr id="5" name="Picture 4" descr="cabalgata-reyes-getaf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929066"/>
            <a:ext cx="3929058" cy="2619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34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39639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bg1"/>
                </a:solidFill>
              </a:rPr>
              <a:t>6th of </a:t>
            </a:r>
            <a:r>
              <a:rPr lang="ca-ES" b="1" dirty="0" err="1" smtClean="0">
                <a:solidFill>
                  <a:schemeClr val="bg1"/>
                </a:solidFill>
              </a:rPr>
              <a:t>January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a-ES" dirty="0" smtClean="0"/>
              <a:t>   </a:t>
            </a:r>
          </a:p>
          <a:p>
            <a:pPr>
              <a:buNone/>
            </a:pPr>
            <a:r>
              <a:rPr lang="ca-ES" dirty="0" smtClean="0"/>
              <a:t> </a:t>
            </a:r>
            <a:r>
              <a:rPr lang="ca-ES" dirty="0" smtClean="0"/>
              <a:t>  </a:t>
            </a:r>
            <a:r>
              <a:rPr lang="ca-ES" dirty="0" smtClean="0"/>
              <a:t>When </a:t>
            </a:r>
            <a:r>
              <a:rPr lang="ca-ES" dirty="0" smtClean="0"/>
              <a:t>we get up, we have lots of presents under our Christmas tree.</a:t>
            </a:r>
          </a:p>
          <a:p>
            <a:endParaRPr lang="ca-ES" dirty="0"/>
          </a:p>
        </p:txBody>
      </p:sp>
      <p:pic>
        <p:nvPicPr>
          <p:cNvPr id="4" name="Picture 3" descr="kerstb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071810"/>
            <a:ext cx="6143636" cy="34870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44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positphotos_85900996-stock-illustration-christmas-border-with-hanging-christm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29190" cy="5286388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u="sng" dirty="0" smtClean="0"/>
              <a:t>“Roscón de reyes”</a:t>
            </a:r>
            <a:endParaRPr lang="ca-ES" u="sng" dirty="0"/>
          </a:p>
        </p:txBody>
      </p:sp>
      <p:pic>
        <p:nvPicPr>
          <p:cNvPr id="5" name="Picture 4" descr="34346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643446"/>
            <a:ext cx="3555993" cy="2000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1285860"/>
            <a:ext cx="7858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smtClean="0"/>
              <a:t>	  </a:t>
            </a:r>
            <a:r>
              <a:rPr lang="es-ES" sz="2400" dirty="0" err="1" smtClean="0"/>
              <a:t>It’s</a:t>
            </a:r>
            <a:r>
              <a:rPr lang="es-ES" sz="2400" dirty="0" smtClean="0"/>
              <a:t> </a:t>
            </a:r>
            <a:r>
              <a:rPr lang="es-ES" sz="2400" dirty="0" err="1" smtClean="0"/>
              <a:t>also</a:t>
            </a:r>
            <a:r>
              <a:rPr lang="es-ES" sz="2400" dirty="0" smtClean="0"/>
              <a:t> a </a:t>
            </a:r>
            <a:r>
              <a:rPr lang="es-ES" sz="2400" dirty="0" err="1" smtClean="0"/>
              <a:t>tradition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eat</a:t>
            </a:r>
            <a:r>
              <a:rPr lang="es-ES" sz="2400" dirty="0" smtClean="0"/>
              <a:t> a </a:t>
            </a:r>
            <a:r>
              <a:rPr lang="es-ES" sz="2400" dirty="0" err="1" smtClean="0"/>
              <a:t>sweet</a:t>
            </a:r>
            <a:r>
              <a:rPr lang="es-ES" sz="2400" dirty="0" smtClean="0"/>
              <a:t> cake </a:t>
            </a:r>
            <a:r>
              <a:rPr lang="es-ES" sz="2400" dirty="0" err="1" smtClean="0"/>
              <a:t>called</a:t>
            </a:r>
            <a:r>
              <a:rPr lang="es-ES" sz="2400" dirty="0" smtClean="0"/>
              <a:t> “roscón 	de reyes” </a:t>
            </a:r>
            <a:r>
              <a:rPr lang="es-ES" sz="2400" dirty="0" err="1" smtClean="0"/>
              <a:t>after</a:t>
            </a:r>
            <a:r>
              <a:rPr lang="es-ES" sz="2400" dirty="0" smtClean="0"/>
              <a:t> lunch </a:t>
            </a:r>
            <a:r>
              <a:rPr lang="es-ES" sz="2400" dirty="0" err="1" smtClean="0"/>
              <a:t>the</a:t>
            </a:r>
            <a:r>
              <a:rPr lang="es-ES" sz="2400" dirty="0" smtClean="0"/>
              <a:t> 6th of </a:t>
            </a:r>
            <a:r>
              <a:rPr lang="es-ES" sz="2400" dirty="0" err="1" smtClean="0"/>
              <a:t>January</a:t>
            </a:r>
            <a:r>
              <a:rPr lang="es-ES" sz="2400" dirty="0" smtClean="0"/>
              <a:t>.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most</a:t>
            </a:r>
            <a:r>
              <a:rPr lang="es-ES" sz="2400" dirty="0" smtClean="0"/>
              <a:t> </a:t>
            </a:r>
            <a:r>
              <a:rPr lang="es-ES" sz="2400" dirty="0" smtClean="0"/>
              <a:t> 	</a:t>
            </a:r>
            <a:r>
              <a:rPr lang="es-ES" sz="2400" dirty="0" err="1" smtClean="0"/>
              <a:t>famous</a:t>
            </a:r>
            <a:r>
              <a:rPr lang="es-ES" sz="2400" dirty="0" smtClean="0"/>
              <a:t> </a:t>
            </a:r>
            <a:r>
              <a:rPr lang="es-ES" sz="2400" dirty="0" err="1" smtClean="0"/>
              <a:t>one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filled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cream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</a:t>
            </a:r>
            <a:r>
              <a:rPr lang="es-ES" sz="2400" dirty="0" err="1" smtClean="0"/>
              <a:t>marzipan</a:t>
            </a:r>
            <a:r>
              <a:rPr lang="es-ES" sz="2400" dirty="0" smtClean="0"/>
              <a:t>. </a:t>
            </a:r>
            <a:r>
              <a:rPr lang="es-ES" sz="2400" dirty="0" err="1" smtClean="0"/>
              <a:t>Inside</a:t>
            </a:r>
            <a:r>
              <a:rPr lang="es-ES" sz="2400" dirty="0" smtClean="0"/>
              <a:t> </a:t>
            </a:r>
            <a:r>
              <a:rPr lang="es-ES" sz="2400" dirty="0" smtClean="0"/>
              <a:t>	</a:t>
            </a:r>
            <a:r>
              <a:rPr lang="es-ES" sz="2400" dirty="0" err="1" smtClean="0"/>
              <a:t>you</a:t>
            </a:r>
            <a:r>
              <a:rPr lang="es-ES" sz="2400" dirty="0" smtClean="0"/>
              <a:t> </a:t>
            </a:r>
            <a:r>
              <a:rPr lang="es-ES" sz="2400" dirty="0" smtClean="0"/>
              <a:t>can </a:t>
            </a:r>
            <a:r>
              <a:rPr lang="es-ES" sz="2400" dirty="0" err="1" smtClean="0"/>
              <a:t>find</a:t>
            </a:r>
            <a:r>
              <a:rPr lang="es-ES" sz="2400" dirty="0" smtClean="0"/>
              <a:t> a </a:t>
            </a:r>
            <a:r>
              <a:rPr lang="es-ES" sz="2400" dirty="0" err="1" smtClean="0"/>
              <a:t>little</a:t>
            </a:r>
            <a:r>
              <a:rPr lang="es-ES" sz="2400" dirty="0" smtClean="0"/>
              <a:t> </a:t>
            </a:r>
            <a:r>
              <a:rPr lang="es-ES" sz="2400" dirty="0" err="1" smtClean="0"/>
              <a:t>king</a:t>
            </a:r>
            <a:r>
              <a:rPr lang="es-ES" sz="2400" dirty="0" smtClean="0"/>
              <a:t> of a </a:t>
            </a:r>
            <a:r>
              <a:rPr lang="es-ES" sz="2400" dirty="0" err="1" smtClean="0"/>
              <a:t>bean</a:t>
            </a:r>
            <a:r>
              <a:rPr lang="es-ES" sz="2400" dirty="0" smtClean="0"/>
              <a:t>. </a:t>
            </a:r>
            <a:r>
              <a:rPr lang="es-ES" sz="2400" dirty="0" err="1" smtClean="0"/>
              <a:t>If</a:t>
            </a:r>
            <a:r>
              <a:rPr lang="es-ES" sz="2400" dirty="0" smtClean="0"/>
              <a:t> </a:t>
            </a:r>
            <a:r>
              <a:rPr lang="es-ES" sz="2400" dirty="0" smtClean="0"/>
              <a:t>	</a:t>
            </a:r>
            <a:r>
              <a:rPr lang="es-ES" sz="2400" dirty="0" err="1" smtClean="0"/>
              <a:t>you</a:t>
            </a:r>
            <a:r>
              <a:rPr lang="es-ES" sz="2400" dirty="0" smtClean="0"/>
              <a:t> </a:t>
            </a:r>
            <a:r>
              <a:rPr lang="es-ES" sz="2400" dirty="0" err="1" smtClean="0"/>
              <a:t>find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king</a:t>
            </a:r>
            <a:r>
              <a:rPr lang="es-ES" sz="2400" dirty="0" smtClean="0"/>
              <a:t> 	</a:t>
            </a:r>
            <a:r>
              <a:rPr lang="es-ES" sz="2400" dirty="0" err="1" smtClean="0"/>
              <a:t>you</a:t>
            </a:r>
            <a:r>
              <a:rPr lang="es-ES" sz="2400" dirty="0" smtClean="0"/>
              <a:t> </a:t>
            </a:r>
            <a:r>
              <a:rPr lang="es-ES" sz="2400" dirty="0" err="1" smtClean="0"/>
              <a:t>w</a:t>
            </a:r>
            <a:r>
              <a:rPr lang="es-ES" sz="2400" dirty="0" err="1" smtClean="0"/>
              <a:t>ill</a:t>
            </a:r>
            <a:r>
              <a:rPr lang="es-ES" sz="2400" dirty="0" smtClean="0"/>
              <a:t> </a:t>
            </a:r>
            <a:r>
              <a:rPr lang="es-ES" sz="2400" dirty="0" err="1" smtClean="0"/>
              <a:t>put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crown</a:t>
            </a:r>
            <a:r>
              <a:rPr lang="es-ES" sz="2400" dirty="0" smtClean="0"/>
              <a:t> </a:t>
            </a:r>
            <a:r>
              <a:rPr lang="es-ES" sz="2400" dirty="0" err="1" smtClean="0"/>
              <a:t>that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smtClean="0"/>
              <a:t>“</a:t>
            </a:r>
            <a:r>
              <a:rPr lang="es-ES" sz="2400" dirty="0" smtClean="0"/>
              <a:t>roscón” 	</a:t>
            </a:r>
            <a:r>
              <a:rPr lang="es-ES" sz="2400" dirty="0" err="1" smtClean="0"/>
              <a:t>but</a:t>
            </a:r>
            <a:r>
              <a:rPr lang="es-ES" sz="2400" dirty="0" smtClean="0"/>
              <a:t> </a:t>
            </a:r>
            <a:r>
              <a:rPr lang="es-ES" sz="2400" dirty="0" err="1" smtClean="0"/>
              <a:t>if</a:t>
            </a:r>
            <a:r>
              <a:rPr lang="es-ES" sz="2400" dirty="0" smtClean="0"/>
              <a:t> </a:t>
            </a:r>
            <a:r>
              <a:rPr lang="es-ES" sz="2400" dirty="0" err="1" smtClean="0"/>
              <a:t>you</a:t>
            </a:r>
            <a:r>
              <a:rPr lang="es-ES" sz="2400" dirty="0" smtClean="0"/>
              <a:t> </a:t>
            </a:r>
            <a:r>
              <a:rPr lang="es-ES" sz="2400" dirty="0" err="1" smtClean="0"/>
              <a:t>find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bean</a:t>
            </a:r>
            <a:r>
              <a:rPr lang="es-ES" sz="2400" dirty="0" smtClean="0"/>
              <a:t> </a:t>
            </a:r>
            <a:r>
              <a:rPr lang="es-ES" sz="2400" dirty="0" err="1" smtClean="0"/>
              <a:t>you</a:t>
            </a:r>
            <a:r>
              <a:rPr lang="es-ES" sz="2400" dirty="0" smtClean="0"/>
              <a:t> </a:t>
            </a:r>
            <a:r>
              <a:rPr lang="es-ES" sz="2400" dirty="0" err="1" smtClean="0"/>
              <a:t>will</a:t>
            </a:r>
            <a:r>
              <a:rPr lang="es-ES" sz="2400" dirty="0" smtClean="0"/>
              <a:t> </a:t>
            </a:r>
            <a:r>
              <a:rPr lang="es-ES" sz="2400" dirty="0" err="1" smtClean="0"/>
              <a:t>pay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cake.</a:t>
            </a:r>
            <a:endParaRPr lang="es-ES" sz="2400" dirty="0"/>
          </a:p>
        </p:txBody>
      </p:sp>
      <p:pic>
        <p:nvPicPr>
          <p:cNvPr id="8" name="Content Placeholder 7" descr="kit-para-rosc_n-de-reyes-corona_-haba_-rey-y-tarjeta---dekora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929322" y="4636950"/>
            <a:ext cx="2714620" cy="2221049"/>
          </a:xfrm>
        </p:spPr>
      </p:pic>
    </p:spTree>
    <p:extLst>
      <p:ext uri="{BB962C8B-B14F-4D97-AF65-F5344CB8AC3E}">
        <p14:creationId xmlns="" xmlns:p14="http://schemas.microsoft.com/office/powerpoint/2010/main" val="28741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vidad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0090"/>
            <a:ext cx="8929717" cy="79296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57216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s-ES" sz="4800" dirty="0" smtClean="0">
                <a:latin typeface="Algerian" pitchFamily="82" charset="0"/>
              </a:rPr>
              <a:t> </a:t>
            </a:r>
            <a:r>
              <a:rPr lang="es-ES" sz="4800" dirty="0" smtClean="0">
                <a:latin typeface="Algerian" pitchFamily="82" charset="0"/>
              </a:rPr>
              <a:t>   MERRY CHRISTMAS         		BON NADAL!              	 ¡FELIZ NAVIDAD!</a:t>
            </a:r>
            <a:endParaRPr lang="es-ES" sz="48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39639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bg1"/>
                </a:solidFill>
              </a:rPr>
              <a:t>Before Christmas arrive...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    The children prepare decorations with different materials, such as bells, </a:t>
            </a:r>
            <a:r>
              <a:rPr lang="en-US" dirty="0" err="1" smtClean="0"/>
              <a:t>coloured</a:t>
            </a:r>
            <a:r>
              <a:rPr lang="en-US" dirty="0" smtClean="0"/>
              <a:t> balls, stars, ribbons, etc. which are hung up in the classrooms.</a:t>
            </a:r>
          </a:p>
          <a:p>
            <a:endParaRPr lang="ca-ES" dirty="0"/>
          </a:p>
        </p:txBody>
      </p:sp>
      <p:pic>
        <p:nvPicPr>
          <p:cNvPr id="4" name="Picture 3" descr="nadal 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58" y="3598888"/>
            <a:ext cx="4008080" cy="2722563"/>
          </a:xfrm>
          <a:prstGeom prst="rect">
            <a:avLst/>
          </a:prstGeom>
        </p:spPr>
      </p:pic>
      <p:pic>
        <p:nvPicPr>
          <p:cNvPr id="5" name="Picture 4" descr="nadalaclas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786190"/>
            <a:ext cx="1956332" cy="1300961"/>
          </a:xfrm>
          <a:prstGeom prst="rect">
            <a:avLst/>
          </a:prstGeom>
        </p:spPr>
      </p:pic>
      <p:pic>
        <p:nvPicPr>
          <p:cNvPr id="7" name="Picture 6" descr="IMG-20141212-WA00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143248"/>
            <a:ext cx="4000496" cy="2786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2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positphotos_85900996-stock-illustration-christmas-border-with-hanging-christm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ca-ES" b="1" dirty="0" smtClean="0">
                <a:latin typeface="Comic Sans MS" pitchFamily="66" charset="0"/>
              </a:rPr>
              <a:t>	</a:t>
            </a:r>
            <a:r>
              <a:rPr lang="ca-ES" b="1" dirty="0" smtClean="0">
                <a:latin typeface="Comic Sans MS" pitchFamily="66" charset="0"/>
              </a:rPr>
              <a:t>	</a:t>
            </a:r>
          </a:p>
          <a:p>
            <a:pPr algn="ctr">
              <a:buNone/>
            </a:pPr>
            <a:r>
              <a:rPr lang="ca-ES" b="1" dirty="0" smtClean="0">
                <a:latin typeface="Comic Sans MS" pitchFamily="66" charset="0"/>
              </a:rPr>
              <a:t>	</a:t>
            </a:r>
            <a:r>
              <a:rPr lang="ca-ES" b="1" dirty="0" smtClean="0">
                <a:latin typeface="Comic Sans MS" pitchFamily="66" charset="0"/>
              </a:rPr>
              <a:t>		We </a:t>
            </a:r>
            <a:r>
              <a:rPr lang="ca-ES" b="1" dirty="0" smtClean="0">
                <a:latin typeface="Comic Sans MS" pitchFamily="66" charset="0"/>
              </a:rPr>
              <a:t>also decorate our houses</a:t>
            </a:r>
          </a:p>
          <a:p>
            <a:endParaRPr lang="ca-ES" dirty="0"/>
          </a:p>
        </p:txBody>
      </p:sp>
      <p:pic>
        <p:nvPicPr>
          <p:cNvPr id="4" name="Picture 3" descr="img_como_decorar_la_casa_en_navidad_segun_el_feng_shui_22549_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928802"/>
            <a:ext cx="5882095" cy="37855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12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positphotos_85900996-stock-illustration-christmas-border-with-hanging-christm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5795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428728" y="714356"/>
            <a:ext cx="7715272" cy="1143000"/>
          </a:xfrm>
        </p:spPr>
        <p:txBody>
          <a:bodyPr>
            <a:normAutofit/>
          </a:bodyPr>
          <a:lstStyle/>
          <a:p>
            <a:r>
              <a:rPr lang="ca-ES" sz="3600" b="1" dirty="0" err="1" smtClean="0">
                <a:latin typeface="Comic Sans MS" pitchFamily="66" charset="0"/>
              </a:rPr>
              <a:t>We</a:t>
            </a:r>
            <a:r>
              <a:rPr lang="ca-ES" sz="3600" b="1" dirty="0" smtClean="0">
                <a:latin typeface="Comic Sans MS" pitchFamily="66" charset="0"/>
              </a:rPr>
              <a:t> </a:t>
            </a:r>
            <a:r>
              <a:rPr lang="ca-ES" sz="3600" b="1" dirty="0" err="1" smtClean="0">
                <a:latin typeface="Comic Sans MS" pitchFamily="66" charset="0"/>
              </a:rPr>
              <a:t>have</a:t>
            </a:r>
            <a:r>
              <a:rPr lang="ca-ES" sz="3600" b="1" dirty="0" smtClean="0">
                <a:latin typeface="Comic Sans MS" pitchFamily="66" charset="0"/>
              </a:rPr>
              <a:t> a festival </a:t>
            </a:r>
            <a:r>
              <a:rPr lang="ca-ES" sz="3600" b="1" dirty="0" err="1" smtClean="0">
                <a:latin typeface="Comic Sans MS" pitchFamily="66" charset="0"/>
              </a:rPr>
              <a:t>at</a:t>
            </a:r>
            <a:r>
              <a:rPr lang="ca-ES" sz="3600" b="1" dirty="0" smtClean="0">
                <a:latin typeface="Comic Sans MS" pitchFamily="66" charset="0"/>
              </a:rPr>
              <a:t> </a:t>
            </a:r>
            <a:r>
              <a:rPr lang="ca-ES" sz="3600" b="1" dirty="0" err="1" smtClean="0">
                <a:latin typeface="Comic Sans MS" pitchFamily="66" charset="0"/>
              </a:rPr>
              <a:t>school</a:t>
            </a:r>
            <a:endParaRPr lang="ca-ES" sz="3600" b="1" dirty="0">
              <a:latin typeface="Comic Sans MS" pitchFamily="66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42976" y="18573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a-ES" dirty="0" smtClean="0"/>
              <a:t>			The whole school </a:t>
            </a:r>
            <a:r>
              <a:rPr lang="ca-ES" dirty="0" smtClean="0"/>
              <a:t>sing Christmas </a:t>
            </a:r>
            <a:r>
              <a:rPr lang="ca-ES" dirty="0" smtClean="0"/>
              <a:t>			carols for the families.</a:t>
            </a:r>
            <a:endParaRPr lang="ca-ES" dirty="0" smtClean="0"/>
          </a:p>
          <a:p>
            <a:endParaRPr lang="ca-ES" dirty="0"/>
          </a:p>
        </p:txBody>
      </p:sp>
      <p:pic>
        <p:nvPicPr>
          <p:cNvPr id="4" name="Picture 3" descr="kids-singing-christmas-caro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929066"/>
            <a:ext cx="2714971" cy="2376962"/>
          </a:xfrm>
          <a:prstGeom prst="rect">
            <a:avLst/>
          </a:prstGeom>
        </p:spPr>
      </p:pic>
      <p:pic>
        <p:nvPicPr>
          <p:cNvPr id="5" name="Picture 4" descr="Festival-de-Nadal-dinfantil-720x3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643314"/>
            <a:ext cx="3643338" cy="2428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42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39639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bg1"/>
                </a:solidFill>
              </a:rPr>
              <a:t>24th of </a:t>
            </a:r>
            <a:r>
              <a:rPr lang="ca-ES" b="1" dirty="0" err="1" smtClean="0">
                <a:solidFill>
                  <a:schemeClr val="bg1"/>
                </a:solidFill>
              </a:rPr>
              <a:t>december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   Christmas </a:t>
            </a:r>
            <a:r>
              <a:rPr lang="en-US" dirty="0" smtClean="0"/>
              <a:t>Eve is celebrated on December 24th. The whole family gathers around the special dinner, which is accompanied by cider, cava and traditional Christmas sweets, such as nougat candy, marzipan and “</a:t>
            </a:r>
            <a:r>
              <a:rPr lang="en-US" dirty="0" err="1" smtClean="0"/>
              <a:t>polvorones</a:t>
            </a:r>
            <a:r>
              <a:rPr lang="en-US" dirty="0" smtClean="0"/>
              <a:t>”.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Picture 3" descr="1514199978_280916_1514200068_noticia_norm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254984"/>
            <a:ext cx="4000528" cy="2250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32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positphotos_85900996-stock-illustration-christmas-border-with-hanging-christm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0"/>
            <a:ext cx="6858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157898" cy="1143000"/>
          </a:xfrm>
        </p:spPr>
        <p:txBody>
          <a:bodyPr/>
          <a:lstStyle/>
          <a:p>
            <a:r>
              <a:rPr lang="ca-ES" dirty="0" smtClean="0"/>
              <a:t>   </a:t>
            </a:r>
            <a:r>
              <a:rPr lang="ca-ES" u="sng" dirty="0" smtClean="0"/>
              <a:t>“CAGA TIÓ”</a:t>
            </a:r>
            <a:r>
              <a:rPr lang="ca-ES" u="sng" dirty="0" smtClean="0">
                <a:solidFill>
                  <a:schemeClr val="bg1"/>
                </a:solidFill>
              </a:rPr>
              <a:t>”</a:t>
            </a:r>
            <a:endParaRPr lang="ca-ES" u="sng" dirty="0">
              <a:solidFill>
                <a:schemeClr val="bg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ca-ES" dirty="0" smtClean="0"/>
              <a:t>   			 Also </a:t>
            </a:r>
            <a:r>
              <a:rPr lang="ca-ES" dirty="0" smtClean="0"/>
              <a:t>in Barcelona, the part of Spain </a:t>
            </a:r>
            <a:r>
              <a:rPr lang="ca-ES" dirty="0" smtClean="0"/>
              <a:t>		where </a:t>
            </a:r>
            <a:r>
              <a:rPr lang="ca-ES" dirty="0" smtClean="0"/>
              <a:t>we live we have an special </a:t>
            </a:r>
            <a:r>
              <a:rPr lang="ca-ES" dirty="0" smtClean="0"/>
              <a:t>		tradition </a:t>
            </a:r>
            <a:r>
              <a:rPr lang="ca-ES" dirty="0" smtClean="0"/>
              <a:t>that is instead of having </a:t>
            </a:r>
            <a:r>
              <a:rPr lang="ca-ES" dirty="0" smtClean="0"/>
              <a:t>		Father Christmas, </a:t>
            </a:r>
            <a:r>
              <a:rPr lang="ca-ES" dirty="0" smtClean="0"/>
              <a:t>we have a piece of </a:t>
            </a:r>
            <a:r>
              <a:rPr lang="ca-ES" dirty="0" smtClean="0"/>
              <a:t>		wood </a:t>
            </a:r>
            <a:r>
              <a:rPr lang="ca-ES" dirty="0" smtClean="0"/>
              <a:t>called caga tió who brings us </a:t>
            </a:r>
            <a:r>
              <a:rPr lang="ca-ES" dirty="0" smtClean="0"/>
              <a:t>		presents that night.</a:t>
            </a:r>
            <a:endParaRPr lang="ca-ES" dirty="0" smtClean="0"/>
          </a:p>
          <a:p>
            <a:endParaRPr lang="ca-ES" dirty="0"/>
          </a:p>
        </p:txBody>
      </p:sp>
      <p:pic>
        <p:nvPicPr>
          <p:cNvPr id="4" name="Picture 3" descr="220px-Cagat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4643446"/>
            <a:ext cx="1661016" cy="1909948"/>
          </a:xfrm>
          <a:prstGeom prst="rect">
            <a:avLst/>
          </a:prstGeom>
        </p:spPr>
      </p:pic>
      <p:pic>
        <p:nvPicPr>
          <p:cNvPr id="5" name="Picture 4" descr="caga-tio-encamp-e14814610013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286256"/>
            <a:ext cx="2920114" cy="1957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45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39639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ca-ES" b="1" dirty="0" smtClean="0">
                <a:solidFill>
                  <a:schemeClr val="bg1"/>
                </a:solidFill>
              </a:rPr>
              <a:t>CHRISTMA’S DAY</a:t>
            </a:r>
            <a:endParaRPr lang="ca-E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bee000715bea1487f68aac339175232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57884" y="1643050"/>
            <a:ext cx="3000396" cy="2000264"/>
          </a:xfrm>
        </p:spPr>
      </p:pic>
      <p:pic>
        <p:nvPicPr>
          <p:cNvPr id="5" name="Picture 4" descr="galets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071942"/>
            <a:ext cx="2952754" cy="2214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228599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latin typeface="Comic Sans MS" pitchFamily="66" charset="0"/>
              </a:rPr>
              <a:t>We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have</a:t>
            </a:r>
            <a:r>
              <a:rPr lang="es-ES" sz="2000" dirty="0" smtClean="0">
                <a:latin typeface="Comic Sans MS" pitchFamily="66" charset="0"/>
              </a:rPr>
              <a:t> a </a:t>
            </a:r>
            <a:r>
              <a:rPr lang="es-ES" sz="2000" dirty="0" err="1" smtClean="0">
                <a:latin typeface="Comic Sans MS" pitchFamily="66" charset="0"/>
              </a:rPr>
              <a:t>speciall</a:t>
            </a:r>
            <a:r>
              <a:rPr lang="es-ES" sz="2000" dirty="0" smtClean="0">
                <a:latin typeface="Comic Sans MS" pitchFamily="66" charset="0"/>
              </a:rPr>
              <a:t> lunch </a:t>
            </a:r>
            <a:r>
              <a:rPr lang="es-ES" sz="2000" dirty="0" err="1" smtClean="0">
                <a:latin typeface="Comic Sans MS" pitchFamily="66" charset="0"/>
              </a:rPr>
              <a:t>with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our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family</a:t>
            </a:r>
            <a:r>
              <a:rPr lang="es-ES" sz="2000" dirty="0" smtClean="0">
                <a:latin typeface="Comic Sans MS" pitchFamily="66" charset="0"/>
              </a:rPr>
              <a:t>. </a:t>
            </a:r>
            <a:endParaRPr lang="es-ES" sz="2000" dirty="0">
              <a:latin typeface="Comic Sans MS" pitchFamily="66" charset="0"/>
            </a:endParaRPr>
          </a:p>
        </p:txBody>
      </p:sp>
      <p:pic>
        <p:nvPicPr>
          <p:cNvPr id="8" name="Picture 7" descr="nad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000372"/>
            <a:ext cx="4643438" cy="3070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54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39639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bg1"/>
                </a:solidFill>
              </a:rPr>
              <a:t>NEW YEAR’S EVE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983179"/>
          </a:xfrm>
        </p:spPr>
        <p:txBody>
          <a:bodyPr/>
          <a:lstStyle/>
          <a:p>
            <a:pPr algn="just">
              <a:buNone/>
            </a:pPr>
            <a:r>
              <a:rPr lang="ca-ES" dirty="0" smtClean="0"/>
              <a:t>   </a:t>
            </a:r>
            <a:r>
              <a:rPr lang="ca-ES" dirty="0" smtClean="0"/>
              <a:t>We </a:t>
            </a:r>
            <a:r>
              <a:rPr lang="ca-ES" dirty="0" smtClean="0"/>
              <a:t>have dinner with our </a:t>
            </a:r>
            <a:r>
              <a:rPr lang="ca-ES" dirty="0" smtClean="0"/>
              <a:t>family. We dress up with our best costumes.</a:t>
            </a:r>
            <a:endParaRPr lang="ca-ES" dirty="0" smtClean="0"/>
          </a:p>
          <a:p>
            <a:pPr algn="just">
              <a:buNone/>
            </a:pPr>
            <a:r>
              <a:rPr lang="ca-ES" dirty="0" smtClean="0"/>
              <a:t>   </a:t>
            </a:r>
            <a:r>
              <a:rPr lang="ca-ES" dirty="0" smtClean="0"/>
              <a:t>At </a:t>
            </a:r>
            <a:r>
              <a:rPr lang="ca-ES" dirty="0" smtClean="0"/>
              <a:t>twelve o’clock we eat 12 grapes. Children sometimes we eat some chocolate instead.</a:t>
            </a:r>
          </a:p>
          <a:p>
            <a:endParaRPr lang="ca-ES" dirty="0"/>
          </a:p>
        </p:txBody>
      </p:sp>
      <p:pic>
        <p:nvPicPr>
          <p:cNvPr id="4" name="Picture 3" descr="992056_986_485_FSImage_1_Copas_de_cava_champag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643314"/>
            <a:ext cx="4312422" cy="2121222"/>
          </a:xfrm>
          <a:prstGeom prst="rect">
            <a:avLst/>
          </a:prstGeom>
        </p:spPr>
      </p:pic>
      <p:pic>
        <p:nvPicPr>
          <p:cNvPr id="5" name="Picture 4" descr="uva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714752"/>
            <a:ext cx="2948695" cy="2857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64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positphotos_85900996-stock-illustration-christmas-border-with-hanging-christm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/>
          <a:lstStyle/>
          <a:p>
            <a:r>
              <a:rPr lang="ca-ES" u="sng" dirty="0" smtClean="0"/>
              <a:t>Special breakfast</a:t>
            </a:r>
            <a:endParaRPr lang="ca-ES" u="sng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a-ES" dirty="0" smtClean="0"/>
              <a:t>	</a:t>
            </a:r>
          </a:p>
          <a:p>
            <a:pPr>
              <a:buNone/>
            </a:pPr>
            <a:r>
              <a:rPr lang="ca-ES" dirty="0" smtClean="0"/>
              <a:t>  				The </a:t>
            </a:r>
            <a:r>
              <a:rPr lang="ca-ES" dirty="0" smtClean="0"/>
              <a:t>morning after Christmas </a:t>
            </a:r>
            <a:r>
              <a:rPr lang="ca-ES" dirty="0" smtClean="0"/>
              <a:t>			Eve </a:t>
            </a:r>
            <a:r>
              <a:rPr lang="ca-ES" dirty="0" smtClean="0"/>
              <a:t>we eat chocolate with </a:t>
            </a:r>
            <a:r>
              <a:rPr lang="ca-ES" dirty="0" smtClean="0"/>
              <a:t>				“</a:t>
            </a:r>
            <a:r>
              <a:rPr lang="ca-ES" dirty="0" smtClean="0"/>
              <a:t>churros”.</a:t>
            </a:r>
            <a:endParaRPr lang="ca-ES" dirty="0"/>
          </a:p>
        </p:txBody>
      </p:sp>
      <p:pic>
        <p:nvPicPr>
          <p:cNvPr id="4" name="Picture 3" descr="chocolate-con-churr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4143380"/>
            <a:ext cx="3529449" cy="1970074"/>
          </a:xfrm>
          <a:prstGeom prst="rect">
            <a:avLst/>
          </a:prstGeom>
        </p:spPr>
      </p:pic>
      <p:pic>
        <p:nvPicPr>
          <p:cNvPr id="5" name="Picture 4" descr="3431515459_f80f84d4eb_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928" y="3857628"/>
            <a:ext cx="3208914" cy="2638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06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175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de l'Office</vt:lpstr>
      <vt:lpstr>Christmas in Spain</vt:lpstr>
      <vt:lpstr>Before Christmas arrive...</vt:lpstr>
      <vt:lpstr>Slide 3</vt:lpstr>
      <vt:lpstr>We have a festival at school</vt:lpstr>
      <vt:lpstr>24th of december</vt:lpstr>
      <vt:lpstr>   “CAGA TIÓ””</vt:lpstr>
      <vt:lpstr>CHRISTMA’S DAY</vt:lpstr>
      <vt:lpstr>NEW YEAR’S EVE</vt:lpstr>
      <vt:lpstr>Special breakfast</vt:lpstr>
      <vt:lpstr>5th of January</vt:lpstr>
      <vt:lpstr>6th of January</vt:lpstr>
      <vt:lpstr>“Roscón de reyes”</vt:lpstr>
      <vt:lpstr>Slide 13</vt:lpstr>
    </vt:vector>
  </TitlesOfParts>
  <Company>Departament d'Ensenyament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in Spain</dc:title>
  <dc:creator>Departament d'Educació</dc:creator>
  <cp:lastModifiedBy>WIRELESS</cp:lastModifiedBy>
  <cp:revision>22</cp:revision>
  <dcterms:created xsi:type="dcterms:W3CDTF">2018-10-30T07:42:33Z</dcterms:created>
  <dcterms:modified xsi:type="dcterms:W3CDTF">2018-12-02T17:57:00Z</dcterms:modified>
</cp:coreProperties>
</file>